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1C984-89D3-435D-861A-1480559450B6}" type="datetimeFigureOut">
              <a:rPr lang="en-US" smtClean="0"/>
              <a:t>10.03.2018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4DCE6-AE6F-41E0-9C9F-25E68CC012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sr-Cyrl-CS" b="1" dirty="0">
                <a:solidFill>
                  <a:srgbClr val="0070C0"/>
                </a:solidFill>
              </a:rPr>
              <a:t>Развојна </a:t>
            </a:r>
            <a:r>
              <a:rPr lang="sr-Cyrl-CS" b="1" dirty="0" smtClean="0">
                <a:solidFill>
                  <a:srgbClr val="0070C0"/>
                </a:solidFill>
              </a:rPr>
              <a:t>психологија</a:t>
            </a:r>
            <a:br>
              <a:rPr lang="sr-Cyrl-CS" b="1" dirty="0" smtClean="0">
                <a:solidFill>
                  <a:srgbClr val="0070C0"/>
                </a:solidFill>
              </a:rPr>
            </a:br>
            <a:r>
              <a:rPr lang="sr-Cyrl-CS" b="1" dirty="0" smtClean="0">
                <a:solidFill>
                  <a:srgbClr val="0070C0"/>
                </a:solidFill>
              </a:rPr>
              <a:t>презентација предмета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886200"/>
            <a:ext cx="6400800" cy="129540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l"/>
            <a:r>
              <a:rPr lang="sr-Cyrl-C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Студијски програм : </a:t>
            </a:r>
            <a:r>
              <a:rPr lang="sr-Cyrl-C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Струковн</a:t>
            </a:r>
            <a:r>
              <a:rPr lang="sr-Latn-C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</a:t>
            </a:r>
            <a:r>
              <a:rPr lang="sr-Cyrl-C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васпитач</a:t>
            </a:r>
          </a:p>
          <a:p>
            <a:pPr algn="l"/>
            <a:r>
              <a:rPr lang="sr-Cyrl-CS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Врста и ниво студија: </a:t>
            </a:r>
            <a:r>
              <a:rPr lang="sr-Cyrl-CS" sz="2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Основне струковне студије</a:t>
            </a:r>
            <a:endParaRPr lang="en-US" sz="2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 descr="Rezultat slika za developmental psychology free image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36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b="1" dirty="0">
                <a:solidFill>
                  <a:schemeClr val="tx2">
                    <a:lumMod val="75000"/>
                  </a:schemeClr>
                </a:solidFill>
              </a:rPr>
              <a:t>Статус </a:t>
            </a:r>
            <a:r>
              <a:rPr lang="sr-Cyrl-CS" b="1" dirty="0" smtClean="0">
                <a:solidFill>
                  <a:schemeClr val="tx2">
                    <a:lumMod val="75000"/>
                  </a:schemeClr>
                </a:solidFill>
              </a:rPr>
              <a:t>предмета:</a:t>
            </a:r>
            <a:r>
              <a:rPr lang="sr-Cyrl-CS" dirty="0" smtClean="0">
                <a:solidFill>
                  <a:schemeClr val="tx2">
                    <a:lumMod val="75000"/>
                  </a:schemeClr>
                </a:solidFill>
              </a:rPr>
              <a:t>обавезни</a:t>
            </a:r>
          </a:p>
          <a:p>
            <a:r>
              <a:rPr lang="sr-Cyrl-CS" b="1" dirty="0">
                <a:solidFill>
                  <a:schemeClr val="tx2">
                    <a:lumMod val="75000"/>
                  </a:schemeClr>
                </a:solidFill>
              </a:rPr>
              <a:t>Број ЕСПБ</a:t>
            </a:r>
            <a:r>
              <a:rPr lang="sr-Latn-CS" b="1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sr-Cyrl-CS" b="1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</a:p>
          <a:p>
            <a:r>
              <a:rPr lang="sr-Cyrl-CS" b="1" dirty="0">
                <a:solidFill>
                  <a:schemeClr val="tx2">
                    <a:lumMod val="75000"/>
                  </a:schemeClr>
                </a:solidFill>
              </a:rPr>
              <a:t>Циљ предмета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Стицање знања о развоју личности детета предшколског узраста (0-6,5 година) и могућностима гове примене у будућем раду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 descr="Srodna slik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0350" y="0"/>
            <a:ext cx="2533650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b="1" dirty="0">
                <a:solidFill>
                  <a:schemeClr val="tx2">
                    <a:lumMod val="75000"/>
                  </a:schemeClr>
                </a:solidFill>
              </a:rPr>
              <a:t>Исход предмета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sr-Cyrl-CS" dirty="0">
                <a:solidFill>
                  <a:schemeClr val="tx2">
                    <a:lumMod val="75000"/>
                  </a:schemeClr>
                </a:solidFill>
              </a:rPr>
              <a:t>Стечена основна знања основна знања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 развоју личности детета предшколског узраста </a:t>
            </a:r>
            <a:r>
              <a:rPr lang="sr-Cyrl-CS" dirty="0">
                <a:solidFill>
                  <a:schemeClr val="tx2">
                    <a:lumMod val="75000"/>
                  </a:schemeClr>
                </a:solidFill>
              </a:rPr>
              <a:t>неопходна за будући ради повећана осетљивост за развојне потребе предшколског детета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 descr="Srodna slik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4267200"/>
            <a:ext cx="3128962" cy="21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sr-Cyrl-CS" sz="4000" b="1" dirty="0">
                <a:solidFill>
                  <a:schemeClr val="tx2">
                    <a:lumMod val="75000"/>
                  </a:schemeClr>
                </a:solidFill>
              </a:rPr>
              <a:t>Садржај предмета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077200" cy="5410200"/>
          </a:xfrm>
        </p:spPr>
        <p:txBody>
          <a:bodyPr>
            <a:normAutofit/>
          </a:bodyPr>
          <a:lstStyle/>
          <a:p>
            <a:r>
              <a:rPr lang="sr-Cyrl-CS" sz="2000" dirty="0">
                <a:solidFill>
                  <a:srgbClr val="0070C0"/>
                </a:solidFill>
              </a:rPr>
              <a:t>Појам личности, чиниоци развоја, методе и технике проучавања </a:t>
            </a:r>
            <a:r>
              <a:rPr lang="sr-Cyrl-CS" sz="2000" dirty="0" smtClean="0">
                <a:solidFill>
                  <a:srgbClr val="0070C0"/>
                </a:solidFill>
              </a:rPr>
              <a:t>личности </a:t>
            </a:r>
          </a:p>
          <a:p>
            <a:r>
              <a:rPr lang="sr-Cyrl-CS" sz="2000" dirty="0" smtClean="0">
                <a:solidFill>
                  <a:srgbClr val="002060"/>
                </a:solidFill>
              </a:rPr>
              <a:t>Главни </a:t>
            </a:r>
            <a:r>
              <a:rPr lang="sr-Cyrl-CS" sz="2000" dirty="0">
                <a:solidFill>
                  <a:srgbClr val="002060"/>
                </a:solidFill>
              </a:rPr>
              <a:t>правци проучавања и теорије личности – психоаналитичке, психосоцијалне, хуманистичке, бихејвиористичке итд. </a:t>
            </a:r>
            <a:endParaRPr lang="sr-Cyrl-CS" sz="2000" dirty="0" smtClean="0">
              <a:solidFill>
                <a:srgbClr val="002060"/>
              </a:solidFill>
            </a:endParaRPr>
          </a:p>
          <a:p>
            <a:r>
              <a:rPr lang="sr-Cyrl-CS" sz="2000" dirty="0" smtClean="0">
                <a:solidFill>
                  <a:srgbClr val="0070C0"/>
                </a:solidFill>
              </a:rPr>
              <a:t>Значај </a:t>
            </a:r>
            <a:r>
              <a:rPr lang="sr-Cyrl-CS" sz="2000" dirty="0">
                <a:solidFill>
                  <a:srgbClr val="0070C0"/>
                </a:solidFill>
              </a:rPr>
              <a:t>ране интеракције са родитељима, рано учење и </a:t>
            </a:r>
            <a:r>
              <a:rPr lang="sr-Cyrl-CS" sz="2000" dirty="0" smtClean="0">
                <a:solidFill>
                  <a:srgbClr val="0070C0"/>
                </a:solidFill>
              </a:rPr>
              <a:t>афективно везивање</a:t>
            </a:r>
          </a:p>
          <a:p>
            <a:r>
              <a:rPr lang="sr-Cyrl-CS" sz="2000" dirty="0" smtClean="0">
                <a:solidFill>
                  <a:srgbClr val="002060"/>
                </a:solidFill>
              </a:rPr>
              <a:t>Законитости </a:t>
            </a:r>
            <a:r>
              <a:rPr lang="sr-Cyrl-CS" sz="2000" dirty="0">
                <a:solidFill>
                  <a:srgbClr val="002060"/>
                </a:solidFill>
              </a:rPr>
              <a:t>психофизичког развоја на предшколском </a:t>
            </a:r>
            <a:r>
              <a:rPr lang="sr-Cyrl-CS" sz="2000" dirty="0" smtClean="0">
                <a:solidFill>
                  <a:srgbClr val="002060"/>
                </a:solidFill>
              </a:rPr>
              <a:t>узрасту</a:t>
            </a:r>
          </a:p>
          <a:p>
            <a:r>
              <a:rPr lang="sr-Cyrl-CS" sz="2000" dirty="0" smtClean="0">
                <a:solidFill>
                  <a:srgbClr val="0070C0"/>
                </a:solidFill>
              </a:rPr>
              <a:t>Појам </a:t>
            </a:r>
            <a:r>
              <a:rPr lang="sr-Cyrl-CS" sz="2000" dirty="0">
                <a:solidFill>
                  <a:srgbClr val="0070C0"/>
                </a:solidFill>
              </a:rPr>
              <a:t>и теорије когнитивног </a:t>
            </a:r>
            <a:r>
              <a:rPr lang="sr-Cyrl-CS" sz="2000" dirty="0" smtClean="0">
                <a:solidFill>
                  <a:srgbClr val="0070C0"/>
                </a:solidFill>
              </a:rPr>
              <a:t>развоја </a:t>
            </a:r>
          </a:p>
          <a:p>
            <a:r>
              <a:rPr lang="sr-Cyrl-CS" sz="2000" dirty="0" smtClean="0">
                <a:solidFill>
                  <a:srgbClr val="002060"/>
                </a:solidFill>
              </a:rPr>
              <a:t>Развој говора</a:t>
            </a:r>
          </a:p>
          <a:p>
            <a:r>
              <a:rPr lang="sr-Cyrl-CS" sz="2000" dirty="0" smtClean="0">
                <a:solidFill>
                  <a:srgbClr val="0070C0"/>
                </a:solidFill>
              </a:rPr>
              <a:t>Социјално-емоционални развој предшколског детета</a:t>
            </a:r>
          </a:p>
          <a:p>
            <a:r>
              <a:rPr lang="sr-Cyrl-CS" sz="2000" dirty="0" smtClean="0">
                <a:solidFill>
                  <a:srgbClr val="002060"/>
                </a:solidFill>
              </a:rPr>
              <a:t>Обучавање </a:t>
            </a:r>
            <a:r>
              <a:rPr lang="sr-Cyrl-CS" sz="2000" dirty="0">
                <a:solidFill>
                  <a:srgbClr val="002060"/>
                </a:solidFill>
              </a:rPr>
              <a:t>на </a:t>
            </a:r>
            <a:r>
              <a:rPr lang="sr-Cyrl-CS" sz="2000" dirty="0" smtClean="0">
                <a:solidFill>
                  <a:srgbClr val="002060"/>
                </a:solidFill>
              </a:rPr>
              <a:t>чистоћу</a:t>
            </a:r>
          </a:p>
          <a:p>
            <a:r>
              <a:rPr lang="sr-Cyrl-CS" sz="2000" dirty="0" smtClean="0">
                <a:solidFill>
                  <a:srgbClr val="0070C0"/>
                </a:solidFill>
              </a:rPr>
              <a:t>Психосексуални </a:t>
            </a:r>
            <a:r>
              <a:rPr lang="sr-Cyrl-CS" sz="2000" dirty="0">
                <a:solidFill>
                  <a:srgbClr val="0070C0"/>
                </a:solidFill>
              </a:rPr>
              <a:t>развој и усвајање родне </a:t>
            </a:r>
            <a:r>
              <a:rPr lang="sr-Cyrl-CS" sz="2000" dirty="0" smtClean="0">
                <a:solidFill>
                  <a:srgbClr val="0070C0"/>
                </a:solidFill>
              </a:rPr>
              <a:t>улоге</a:t>
            </a:r>
            <a:endParaRPr lang="en-US" sz="2000" dirty="0">
              <a:solidFill>
                <a:srgbClr val="0070C0"/>
              </a:solidFill>
            </a:endParaRPr>
          </a:p>
          <a:p>
            <a:r>
              <a:rPr lang="sr-Cyrl-CS" sz="2000" dirty="0">
                <a:solidFill>
                  <a:srgbClr val="002060"/>
                </a:solidFill>
              </a:rPr>
              <a:t>Формирање слике о </a:t>
            </a:r>
            <a:r>
              <a:rPr lang="sr-Cyrl-CS" sz="2000" dirty="0" smtClean="0">
                <a:solidFill>
                  <a:srgbClr val="002060"/>
                </a:solidFill>
              </a:rPr>
              <a:t>себи</a:t>
            </a:r>
          </a:p>
          <a:p>
            <a:r>
              <a:rPr lang="sr-Cyrl-CS" sz="2000" dirty="0" smtClean="0">
                <a:solidFill>
                  <a:srgbClr val="0070C0"/>
                </a:solidFill>
              </a:rPr>
              <a:t>Улога </a:t>
            </a:r>
            <a:r>
              <a:rPr lang="sr-Cyrl-CS" sz="2000" dirty="0">
                <a:solidFill>
                  <a:srgbClr val="0070C0"/>
                </a:solidFill>
              </a:rPr>
              <a:t>и значај дечје игре и </a:t>
            </a:r>
            <a:r>
              <a:rPr lang="sr-Cyrl-CS" sz="2000" dirty="0" smtClean="0">
                <a:solidFill>
                  <a:srgbClr val="0070C0"/>
                </a:solidFill>
              </a:rPr>
              <a:t>цртежа</a:t>
            </a:r>
          </a:p>
          <a:p>
            <a:r>
              <a:rPr lang="sr-Cyrl-CS" sz="2000" dirty="0" smtClean="0">
                <a:solidFill>
                  <a:srgbClr val="002060"/>
                </a:solidFill>
              </a:rPr>
              <a:t>Деца </a:t>
            </a:r>
            <a:r>
              <a:rPr lang="sr-Cyrl-CS" sz="2000" dirty="0">
                <a:solidFill>
                  <a:srgbClr val="002060"/>
                </a:solidFill>
              </a:rPr>
              <a:t>са сметњама у развоју и њихова социјална инклузија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4000" b="1" dirty="0">
                <a:solidFill>
                  <a:srgbClr val="0070C0"/>
                </a:solidFill>
              </a:rPr>
              <a:t>Литература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sr-Cyrl-CS" sz="2400" dirty="0" smtClean="0">
                <a:solidFill>
                  <a:srgbClr val="002060"/>
                </a:solidFill>
              </a:rPr>
              <a:t>Бауцел,А</a:t>
            </a:r>
            <a:r>
              <a:rPr lang="sr-Cyrl-CS" sz="2400" dirty="0">
                <a:solidFill>
                  <a:srgbClr val="002060"/>
                </a:solidFill>
              </a:rPr>
              <a:t>.,уред. (2012): </a:t>
            </a:r>
            <a:r>
              <a:rPr lang="sr-Cyrl-CS" sz="2400" i="1" dirty="0">
                <a:solidFill>
                  <a:srgbClr val="002060"/>
                </a:solidFill>
              </a:rPr>
              <a:t>Стандарди за развој и учење деце раних узраста у Србији. </a:t>
            </a:r>
            <a:r>
              <a:rPr lang="sr-Cyrl-CS" sz="2400" dirty="0">
                <a:solidFill>
                  <a:srgbClr val="002060"/>
                </a:solidFill>
              </a:rPr>
              <a:t>Београд. Институт за психологију Филозофског факултета Универзитета у Београду.</a:t>
            </a: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CS" sz="2400" dirty="0" smtClean="0">
                <a:solidFill>
                  <a:srgbClr val="0070C0"/>
                </a:solidFill>
              </a:rPr>
              <a:t>Рот</a:t>
            </a:r>
            <a:r>
              <a:rPr lang="sr-Cyrl-CS" sz="2400" dirty="0">
                <a:solidFill>
                  <a:srgbClr val="0070C0"/>
                </a:solidFill>
              </a:rPr>
              <a:t>, Н. (2010): </a:t>
            </a:r>
            <a:r>
              <a:rPr lang="sr-Cyrl-CS" sz="2400" i="1" dirty="0">
                <a:solidFill>
                  <a:srgbClr val="0070C0"/>
                </a:solidFill>
              </a:rPr>
              <a:t>Психологија личности</a:t>
            </a:r>
            <a:r>
              <a:rPr lang="sr-Cyrl-CS" sz="2400" dirty="0">
                <a:solidFill>
                  <a:srgbClr val="0070C0"/>
                </a:solidFill>
              </a:rPr>
              <a:t>. Београд. Завод за уџбенике.</a:t>
            </a:r>
            <a:endParaRPr lang="en-US" sz="2400" dirty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CS" sz="2400" dirty="0" smtClean="0">
                <a:solidFill>
                  <a:srgbClr val="002060"/>
                </a:solidFill>
              </a:rPr>
              <a:t>Требјешанин</a:t>
            </a:r>
            <a:r>
              <a:rPr lang="sr-Cyrl-CS" sz="2400" dirty="0">
                <a:solidFill>
                  <a:srgbClr val="002060"/>
                </a:solidFill>
              </a:rPr>
              <a:t>, Ж. (2010): Психологија личности. Београд. Учитељски факултет.</a:t>
            </a: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CS" sz="2400" dirty="0" smtClean="0">
                <a:solidFill>
                  <a:srgbClr val="0070C0"/>
                </a:solidFill>
              </a:rPr>
              <a:t>Шаин</a:t>
            </a:r>
            <a:r>
              <a:rPr lang="sr-Cyrl-CS" sz="2400" dirty="0">
                <a:solidFill>
                  <a:srgbClr val="0070C0"/>
                </a:solidFill>
              </a:rPr>
              <a:t>, М., Марковић, М., Ковачевић, Ј. И сарадници (2006): </a:t>
            </a:r>
            <a:r>
              <a:rPr lang="sr-Cyrl-CS" sz="2400" i="1" dirty="0">
                <a:solidFill>
                  <a:srgbClr val="0070C0"/>
                </a:solidFill>
              </a:rPr>
              <a:t>Корак по корак 1 – васпитање деце до три године</a:t>
            </a:r>
            <a:r>
              <a:rPr lang="sr-Cyrl-CS" sz="2400" dirty="0">
                <a:solidFill>
                  <a:srgbClr val="0070C0"/>
                </a:solidFill>
              </a:rPr>
              <a:t>. Београд: Креативни центар.</a:t>
            </a:r>
            <a:endParaRPr lang="en-US" sz="2400" dirty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CS" sz="2400" dirty="0" smtClean="0">
                <a:solidFill>
                  <a:srgbClr val="002060"/>
                </a:solidFill>
              </a:rPr>
              <a:t>Крсмановић</a:t>
            </a:r>
            <a:r>
              <a:rPr lang="sr-Cyrl-CS" sz="2400" dirty="0">
                <a:solidFill>
                  <a:srgbClr val="002060"/>
                </a:solidFill>
              </a:rPr>
              <a:t>, М., Шаин, М., Марковић, М. И сарадници (2006): </a:t>
            </a:r>
            <a:r>
              <a:rPr lang="sr-Cyrl-CS" sz="2400" i="1" dirty="0">
                <a:solidFill>
                  <a:srgbClr val="002060"/>
                </a:solidFill>
              </a:rPr>
              <a:t>Корак по корка 2 – васпитање деце од три до седам година</a:t>
            </a:r>
            <a:r>
              <a:rPr lang="sr-Cyrl-CS" sz="2400" dirty="0">
                <a:solidFill>
                  <a:srgbClr val="002060"/>
                </a:solidFill>
              </a:rPr>
              <a:t>. Београд: Креативни центар.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1295400"/>
                <a:gridCol w="2590800"/>
                <a:gridCol w="15240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sr-Cyrl-C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Оцена  знања (максимални број поена 100)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Предиспитне обавезе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60 </a:t>
                      </a:r>
                      <a:r>
                        <a:rPr lang="sr-Cyrl-CS" sz="2000" b="1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поена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Завршни</a:t>
                      </a:r>
                      <a:r>
                        <a:rPr lang="sr-Cyrl-RS" sz="20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испит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40 </a:t>
                      </a:r>
                      <a:r>
                        <a:rPr lang="sr-Cyrl-CS" sz="2000" b="1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поена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активност у току предавања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писмени испит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40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практична настава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усмени испт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Cyrl-C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колоквијум-и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практични испит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Cyrl-C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семинар-и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20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en-U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Cyrl-CS" sz="2000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Srodna sli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830712"/>
            <a:ext cx="3042112" cy="20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317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Развојна психологија презентација предмета</vt:lpstr>
      <vt:lpstr>Slide 2</vt:lpstr>
      <vt:lpstr>Slide 3</vt:lpstr>
      <vt:lpstr>Садржај предмета </vt:lpstr>
      <vt:lpstr>Литература</vt:lpstr>
      <vt:lpstr>Slide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Branka</dc:creator>
  <cp:lastModifiedBy>Branka</cp:lastModifiedBy>
  <cp:revision>9</cp:revision>
  <dcterms:created xsi:type="dcterms:W3CDTF">2018-03-10T08:14:37Z</dcterms:created>
  <dcterms:modified xsi:type="dcterms:W3CDTF">2018-03-10T08:41:46Z</dcterms:modified>
</cp:coreProperties>
</file>